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1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61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5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8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97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25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5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5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3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1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6054-A872-4756-AD2B-695F010C3BB0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E9A34-3896-4B3F-B357-C705045B5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6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24744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Отличие </a:t>
            </a:r>
            <a:r>
              <a:rPr lang="ru-RU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учебного занятия в системе дополнительного образования </a:t>
            </a:r>
            <a:r>
              <a:rPr lang="ru-RU" sz="4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от урока в системе </a:t>
            </a:r>
            <a:r>
              <a:rPr lang="ru-RU" sz="4400" b="1" smtClean="0">
                <a:solidFill>
                  <a:srgbClr val="C00000"/>
                </a:solidFill>
                <a:latin typeface="Century Gothic" panose="020B0502020202020204" pitchFamily="34" charset="0"/>
              </a:rPr>
              <a:t>общего образования</a:t>
            </a:r>
            <a:endParaRPr lang="ru-RU" sz="4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490448" y="4581128"/>
            <a:ext cx="4114000" cy="1201688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1800" b="1" i="1" dirty="0" smtClean="0">
              <a:solidFill>
                <a:schemeClr val="tx1"/>
              </a:solidFill>
            </a:endParaRP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</a:rPr>
              <a:t>А. А. </a:t>
            </a:r>
            <a:r>
              <a:rPr lang="ru-RU" sz="1800" b="1" i="1" dirty="0" err="1" smtClean="0">
                <a:solidFill>
                  <a:schemeClr val="tx1"/>
                </a:solidFill>
              </a:rPr>
              <a:t>Сыпачева</a:t>
            </a:r>
            <a:r>
              <a:rPr lang="ru-RU" sz="1800" b="1" i="1" dirty="0" smtClean="0">
                <a:solidFill>
                  <a:schemeClr val="tx1"/>
                </a:solidFill>
              </a:rPr>
              <a:t>,</a:t>
            </a:r>
          </a:p>
          <a:p>
            <a:pPr algn="r"/>
            <a:r>
              <a:rPr lang="ru-RU" sz="1800" b="1" i="1" dirty="0">
                <a:solidFill>
                  <a:schemeClr val="tx1"/>
                </a:solidFill>
              </a:rPr>
              <a:t>старший методист</a:t>
            </a:r>
          </a:p>
          <a:p>
            <a:pPr algn="r"/>
            <a:r>
              <a:rPr lang="ru-RU" sz="1800" b="1" i="1" dirty="0">
                <a:solidFill>
                  <a:schemeClr val="tx1"/>
                </a:solidFill>
              </a:rPr>
              <a:t> МАОУДО  «ДЮЦ «Импульс»</a:t>
            </a:r>
          </a:p>
          <a:p>
            <a:pPr algn="r"/>
            <a:endParaRPr lang="ru-RU" sz="1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Общее и дополнительное образование: интеграция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425355"/>
          </a:xfrm>
        </p:spPr>
        <p:txBody>
          <a:bodyPr/>
          <a:lstStyle/>
          <a:p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и</a:t>
            </a:r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меют схожие принципы осуществления образовательной деятельности;</a:t>
            </a:r>
          </a:p>
          <a:p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в</a:t>
            </a:r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заимодействие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общего и дополнительного образования базируется на основе целостности образования, единства образовательного </a:t>
            </a:r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процесса</a:t>
            </a:r>
            <a:r>
              <a:rPr lang="ru-RU" sz="2400" dirty="0" smtClean="0">
                <a:latin typeface="Helvetica Neue"/>
              </a:rPr>
              <a:t>;</a:t>
            </a:r>
          </a:p>
          <a:p>
            <a:r>
              <a:rPr lang="ru-RU" sz="2400" dirty="0" smtClean="0">
                <a:latin typeface="Open Sans"/>
              </a:rPr>
              <a:t>интеграция </a:t>
            </a:r>
            <a:r>
              <a:rPr lang="ru-RU" sz="2400" dirty="0">
                <a:latin typeface="Open Sans"/>
              </a:rPr>
              <a:t>общего и дополнительного образования детей </a:t>
            </a:r>
            <a:r>
              <a:rPr lang="ru-RU" sz="2400" dirty="0" smtClean="0">
                <a:latin typeface="Open Sans"/>
              </a:rPr>
              <a:t>позволяет создавать </a:t>
            </a:r>
            <a:r>
              <a:rPr lang="ru-RU" sz="2400" dirty="0">
                <a:latin typeface="Open Sans"/>
              </a:rPr>
              <a:t>условия для разработки новых форм воплощения в жизнь </a:t>
            </a:r>
            <a:r>
              <a:rPr lang="ru-RU" sz="2400" dirty="0" err="1">
                <a:latin typeface="Open Sans"/>
              </a:rPr>
              <a:t>метапредметного</a:t>
            </a:r>
            <a:r>
              <a:rPr lang="ru-RU" sz="2400" dirty="0">
                <a:latin typeface="Open Sans"/>
              </a:rPr>
              <a:t> </a:t>
            </a:r>
            <a:r>
              <a:rPr lang="ru-RU" sz="2400" dirty="0" smtClean="0">
                <a:latin typeface="Open Sans"/>
              </a:rPr>
              <a:t>подхода, </a:t>
            </a:r>
            <a:r>
              <a:rPr lang="ru-RU" sz="2400" dirty="0">
                <a:latin typeface="Open Sans"/>
              </a:rPr>
              <a:t>являющихся сегодня </a:t>
            </a:r>
            <a:r>
              <a:rPr lang="ru-RU" sz="2400" dirty="0" smtClean="0">
                <a:latin typeface="Open Sans"/>
              </a:rPr>
              <a:t>ведущим в образовании.</a:t>
            </a:r>
            <a:endParaRPr lang="ru-RU" sz="2400" dirty="0" smtClean="0">
              <a:latin typeface="Helvetica Neue"/>
            </a:endParaRPr>
          </a:p>
          <a:p>
            <a:endParaRPr lang="ru-RU" sz="2400" dirty="0" smtClean="0">
              <a:latin typeface="Helvetica Neue"/>
            </a:endParaRPr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Общее и дополнительное образование: основные отличия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445224"/>
            <a:ext cx="7992888" cy="792088"/>
          </a:xfrm>
        </p:spPr>
        <p:txBody>
          <a:bodyPr>
            <a:normAutofit fontScale="55000" lnSpcReduction="20000"/>
          </a:bodyPr>
          <a:lstStyle/>
          <a:p>
            <a:pPr fontAlgn="t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Verdana"/>
                <a:ea typeface="Times New Roman"/>
                <a:cs typeface="Times New Roman"/>
              </a:rPr>
              <a:t>Основным отличием дополнительного образования от общего является свободный выбор ребенком </a:t>
            </a:r>
            <a:endParaRPr lang="ru-RU" b="1" dirty="0" smtClean="0">
              <a:solidFill>
                <a:schemeClr val="tx1"/>
              </a:solidFill>
              <a:latin typeface="Verdana"/>
              <a:ea typeface="Times New Roman"/>
              <a:cs typeface="Times New Roman"/>
            </a:endParaRPr>
          </a:p>
          <a:p>
            <a:pPr fontAlgn="t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Verdana"/>
                <a:ea typeface="Times New Roman"/>
                <a:cs typeface="Times New Roman"/>
              </a:rPr>
              <a:t>видов занятий!!! </a:t>
            </a:r>
            <a:endParaRPr lang="ru-RU" dirty="0">
              <a:solidFill>
                <a:schemeClr val="tx1"/>
              </a:solidFill>
              <a:latin typeface="Arial"/>
            </a:endParaRPr>
          </a:p>
          <a:p>
            <a:pPr algn="l" fontAlgn="t">
              <a:spcBef>
                <a:spcPts val="0"/>
              </a:spcBef>
            </a:pPr>
            <a:endParaRPr lang="ru-RU" dirty="0">
              <a:latin typeface="Arial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539449"/>
              </p:ext>
            </p:extLst>
          </p:nvPr>
        </p:nvGraphicFramePr>
        <p:xfrm>
          <a:off x="395536" y="1412776"/>
          <a:ext cx="8208912" cy="3751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8252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Общее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Дополнительное образование</a:t>
                      </a:r>
                      <a:endParaRPr lang="ru-RU" dirty="0"/>
                    </a:p>
                  </a:txBody>
                  <a:tcPr/>
                </a:tc>
              </a:tr>
              <a:tr h="47811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/>
                        </a:rPr>
                        <a:t>1. Школьное образование обязано ориентироваться на достижение образовательных стандартов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1.</a:t>
                      </a:r>
                      <a:r>
                        <a:rPr lang="ru-RU" sz="14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 </a:t>
                      </a:r>
                      <a:r>
                        <a:rPr lang="ru-RU" sz="1400" b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/>
                        </a:rPr>
                        <a:t>В</a:t>
                      </a:r>
                      <a:r>
                        <a:rPr lang="ru-RU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/>
                        </a:rPr>
                        <a:t> условиях дополнительного образования дети обучаются главным образом «по интересам»</a:t>
                      </a:r>
                      <a:br>
                        <a:rPr lang="ru-RU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Times New Roman"/>
                        </a:rPr>
                      </a:b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47811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 </a:t>
                      </a:r>
                      <a:r>
                        <a:rPr lang="ru-RU" sz="1400" b="1" dirty="0" smtClean="0">
                          <a:effectLst/>
                          <a:latin typeface="Verdana"/>
                          <a:ea typeface="Verdana" panose="020B0604030504040204" pitchFamily="34" charset="0"/>
                          <a:cs typeface="Times New Roman"/>
                        </a:rPr>
                        <a:t>И</a:t>
                      </a:r>
                      <a:r>
                        <a:rPr lang="ru-RU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спользуются стандартные учебные программы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2. Используются</a:t>
                      </a:r>
                      <a:r>
                        <a:rPr lang="ru-RU" sz="1400" b="1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как модифицированные программы, так и авторские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47811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3. Индивидуализация обучения осуществляется со стороны учителя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3. Реализуется свободный выбор учащимся вида занятий и педагога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47811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 Общее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образование включает небольшую часть вариативного учебного плана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 Дополнительное образование усиливает вариативную составляющую общего образования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03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Отличие урока от учебного занятия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041954"/>
              </p:ext>
            </p:extLst>
          </p:nvPr>
        </p:nvGraphicFramePr>
        <p:xfrm>
          <a:off x="395536" y="1412776"/>
          <a:ext cx="82296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8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</a:t>
                      </a:r>
                      <a:r>
                        <a:rPr lang="ru-RU" baseline="0" dirty="0" smtClean="0"/>
                        <a:t> в системе общего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Учебное занятие</a:t>
                      </a:r>
                      <a:r>
                        <a:rPr lang="ru-RU" baseline="0" dirty="0" smtClean="0"/>
                        <a:t> в системе дополнительного образования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20202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1. Урок обязателен для всех учеников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 Учебное занятия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в дополнительном образовании – добровольный выбор ребенка и родителей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20202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Урок имеет четкую структуру проведения – подготовительная часть, проверка домашнего задания, изучение нового материала, проверка знаний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20202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Занятие может иметь более свободную форму, педагог меняет свою роль и выполняет роль консультанта, который помогает изучить материал ученикам самостоятельно, реализовать свои умения и оценить свои знания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 Цель - </a:t>
                      </a: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развитие умственных</a:t>
                      </a:r>
                      <a:r>
                        <a:rPr lang="ru-RU" sz="1400" b="1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способностей каждого из обучающихся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 Цель – овладение обучающимися определенными навыками для применения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их на практике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05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Отличие урока от учебного занятия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660887"/>
              </p:ext>
            </p:extLst>
          </p:nvPr>
        </p:nvGraphicFramePr>
        <p:xfrm>
          <a:off x="395536" y="1340768"/>
          <a:ext cx="8229600" cy="3949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60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</a:t>
                      </a:r>
                      <a:r>
                        <a:rPr lang="ru-RU" baseline="0" dirty="0" smtClean="0"/>
                        <a:t> в системе общего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Учебное занятие</a:t>
                      </a:r>
                      <a:r>
                        <a:rPr lang="ru-RU" baseline="0" dirty="0" smtClean="0"/>
                        <a:t> в системе дополнительного образования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 Во время уроков ученики овладевают новыми навыками и умениями, которые касаются как точных наук, так и нравственных и мировоззренческих идей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 Основное содержание дополнительного образования - </a:t>
                      </a:r>
                      <a:r>
                        <a:rPr lang="ru-RU" sz="14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практикоориентированное</a:t>
                      </a: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</a:t>
                      </a:r>
                      <a:r>
                        <a:rPr lang="ru-RU" sz="1400" b="1" i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деятельностное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 Урок строго ограничен временными рамками, он</a:t>
                      </a:r>
                      <a:r>
                        <a:rPr lang="ru-RU" sz="1400" b="1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не должен длиться более 40-45 минут.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 Учебное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занятия может проводиться и более установленного в расписании времени, но не более установленного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СанПин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</a:tr>
              <a:tr h="1206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3. Урок проводится для группы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3. Учебное занятие может проводиться как для группы детей, так и для 2-3 учеников или даже для одного ученика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86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rPr>
              <a:t>СПАСИБО ЗА </a:t>
            </a:r>
            <a:r>
              <a:rPr lang="ru-RU" sz="88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+mj-ea"/>
                <a:cs typeface="+mj-cs"/>
              </a:rPr>
              <a:t>ВНИМАНИЕ!</a:t>
            </a:r>
            <a:endParaRPr lang="ru-RU" sz="88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7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410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Общее и дополнительное образование: интеграция</vt:lpstr>
      <vt:lpstr>Общее и дополнительное образование: основные отличия</vt:lpstr>
      <vt:lpstr>Отличие урока от учебного занятия</vt:lpstr>
      <vt:lpstr>Отличие урока от учебного занятия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IM-08</dc:creator>
  <cp:lastModifiedBy>Лобанова Елена Сергеевна</cp:lastModifiedBy>
  <cp:revision>38</cp:revision>
  <dcterms:created xsi:type="dcterms:W3CDTF">2019-05-22T05:12:16Z</dcterms:created>
  <dcterms:modified xsi:type="dcterms:W3CDTF">2021-10-15T04:49:15Z</dcterms:modified>
</cp:coreProperties>
</file>